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m4a" ContentType="audio/unknown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0" r:id="rId7"/>
    <p:sldId id="278" r:id="rId8"/>
    <p:sldId id="262" r:id="rId9"/>
    <p:sldId id="276" r:id="rId10"/>
    <p:sldId id="275" r:id="rId11"/>
    <p:sldId id="265" r:id="rId12"/>
    <p:sldId id="273" r:id="rId13"/>
    <p:sldId id="271" r:id="rId14"/>
    <p:sldId id="272" r:id="rId15"/>
    <p:sldId id="268" r:id="rId16"/>
    <p:sldId id="270" r:id="rId17"/>
    <p:sldId id="269" r:id="rId18"/>
    <p:sldId id="264" r:id="rId19"/>
    <p:sldId id="267" r:id="rId20"/>
    <p:sldId id="266" r:id="rId21"/>
    <p:sldId id="279" r:id="rId22"/>
    <p:sldId id="274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10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442EB-2130-4BD4-AFAA-FF6110D8E00E}" type="datetimeFigureOut">
              <a:rPr lang="en-US" smtClean="0"/>
              <a:t>11/24/2014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A2D8-B4C6-41DC-A54D-5BD60F537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1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3A2D8-B4C6-41DC-A54D-5BD60F5375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18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68DC570-71FD-410F-A841-2867098DBB8E}" type="datetimeFigureOut">
              <a:rPr lang="en-CA" smtClean="0"/>
              <a:t>24/11/2014</a:t>
            </a:fld>
            <a:endParaRPr lang="en-CA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BF981F6-28E6-48FB-9E7D-D3A5B41F9BAC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3" Type="http://schemas.microsoft.com/office/2007/relationships/media" Target="../media/media11.m4a"/><Relationship Id="rId7" Type="http://schemas.microsoft.com/office/2007/relationships/media" Target="../media/media13.m4a"/><Relationship Id="rId2" Type="http://schemas.microsoft.com/office/2007/relationships/media" Target="../media/media10.WMA"/><Relationship Id="rId1" Type="http://schemas.openxmlformats.org/officeDocument/2006/relationships/audio" Target="NULL" TargetMode="External"/><Relationship Id="rId6" Type="http://schemas.openxmlformats.org/officeDocument/2006/relationships/audio" Target="../media/media12.m4a"/><Relationship Id="rId11" Type="http://schemas.openxmlformats.org/officeDocument/2006/relationships/image" Target="../media/image28.png"/><Relationship Id="rId5" Type="http://schemas.microsoft.com/office/2007/relationships/media" Target="../media/media12.m4a"/><Relationship Id="rId10" Type="http://schemas.openxmlformats.org/officeDocument/2006/relationships/image" Target="../media/image4.png"/><Relationship Id="rId4" Type="http://schemas.openxmlformats.org/officeDocument/2006/relationships/audio" Target="../media/media11.m4a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WM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0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3.WMA"/><Relationship Id="rId2" Type="http://schemas.microsoft.com/office/2007/relationships/media" Target="../media/media22.WM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microsoft.com/office/2007/relationships/media" Target="../media/media24.WMA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Relationship Id="rId22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891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SD33 Indigenizing the Curriculum Project - A Teachers’ Guide: </a:t>
            </a:r>
            <a:br>
              <a:rPr lang="en-CA" dirty="0" smtClean="0"/>
            </a:br>
            <a:r>
              <a:rPr lang="en-CA" dirty="0" smtClean="0"/>
              <a:t>Phase I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4293096"/>
            <a:ext cx="7696944" cy="1752600"/>
          </a:xfrm>
        </p:spPr>
        <p:txBody>
          <a:bodyPr>
            <a:normAutofit/>
          </a:bodyPr>
          <a:lstStyle/>
          <a:p>
            <a:r>
              <a:rPr lang="en-CA" b="1" dirty="0" smtClean="0"/>
              <a:t>David Schaepe, Ernie Victor, </a:t>
            </a:r>
          </a:p>
          <a:p>
            <a:r>
              <a:rPr lang="en-CA" b="1" dirty="0" smtClean="0"/>
              <a:t>and Sonny McHalsie</a:t>
            </a:r>
          </a:p>
          <a:p>
            <a:r>
              <a:rPr lang="en-CA" b="1" dirty="0" smtClean="0"/>
              <a:t>Stó:lō Research &amp; Resource Management Centre / Stó:lō Nation</a:t>
            </a:r>
            <a:endParaRPr lang="en-CA" b="1" dirty="0"/>
          </a:p>
          <a:p>
            <a:r>
              <a:rPr lang="en-CA" b="1" smtClean="0"/>
              <a:t>August </a:t>
            </a:r>
            <a:r>
              <a:rPr lang="en-CA" b="1" dirty="0" smtClean="0"/>
              <a:t>2014</a:t>
            </a: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91" y="5229200"/>
            <a:ext cx="1191654" cy="119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339761"/>
            <a:ext cx="930999" cy="970532"/>
          </a:xfrm>
          <a:prstGeom prst="rect">
            <a:avLst/>
          </a:prstGeom>
        </p:spPr>
      </p:pic>
      <p:pic>
        <p:nvPicPr>
          <p:cNvPr id="6" name="Intr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7.3985" end="3390.3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7288" y="3712688"/>
            <a:ext cx="932514" cy="9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-5405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Sxwōxwiyám</a:t>
            </a:r>
            <a:r>
              <a:rPr lang="en-CA" dirty="0" smtClean="0"/>
              <a:t> as an Indigenous way of Knowing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183880" cy="52565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Story telling as a means of educating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CA" sz="2800" dirty="0" smtClean="0"/>
              <a:t>Sonny </a:t>
            </a:r>
            <a:r>
              <a:rPr lang="en-CA" sz="2800" dirty="0"/>
              <a:t>to speak to:</a:t>
            </a:r>
          </a:p>
          <a:p>
            <a:pPr marL="800100" lvl="1" indent="-342900"/>
            <a:r>
              <a:rPr lang="en-CA" dirty="0"/>
              <a:t>the Baby Sockeye story and related </a:t>
            </a:r>
            <a:r>
              <a:rPr lang="en-CA" dirty="0" err="1" smtClean="0"/>
              <a:t>sxwōxwiyám</a:t>
            </a:r>
            <a:endParaRPr lang="en-CA" dirty="0"/>
          </a:p>
          <a:p>
            <a:pPr marL="800100" lvl="1" indent="-342900"/>
            <a:endParaRPr lang="en-CA" dirty="0" smtClean="0"/>
          </a:p>
          <a:p>
            <a:pPr marL="457200" lvl="1" indent="0">
              <a:buNone/>
            </a:pPr>
            <a:r>
              <a:rPr lang="en-US" dirty="0" smtClean="0"/>
              <a:t>1.                                     2.	                                  3.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Ernie to speak to: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Mountain Goat Story &amp; Lightning Song</a:t>
            </a:r>
            <a:endParaRPr lang="en-US" dirty="0"/>
          </a:p>
        </p:txBody>
      </p:sp>
      <p:pic>
        <p:nvPicPr>
          <p:cNvPr id="5" name="Lightning Song &amp; Mountain Goat Sto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632" y="5163050"/>
            <a:ext cx="609600" cy="609600"/>
          </a:xfrm>
          <a:prstGeom prst="rect">
            <a:avLst/>
          </a:prstGeom>
        </p:spPr>
      </p:pic>
      <p:pic>
        <p:nvPicPr>
          <p:cNvPr id="4" name="Pt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5976" y="3297382"/>
            <a:ext cx="609600" cy="609600"/>
          </a:xfrm>
          <a:prstGeom prst="rect">
            <a:avLst/>
          </a:prstGeom>
        </p:spPr>
      </p:pic>
      <p:pic>
        <p:nvPicPr>
          <p:cNvPr id="7" name="Pt 1 Copy Copy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4432" y="3352800"/>
            <a:ext cx="609600" cy="609600"/>
          </a:xfrm>
          <a:prstGeom prst="rect">
            <a:avLst/>
          </a:prstGeom>
        </p:spPr>
      </p:pic>
      <p:pic>
        <p:nvPicPr>
          <p:cNvPr id="8" name="Pt 3 Copy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0312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2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Stó:lō Cultural </a:t>
            </a:r>
            <a:r>
              <a:rPr lang="en-CA" dirty="0" err="1" smtClean="0"/>
              <a:t>Viewscapes</a:t>
            </a:r>
            <a:r>
              <a:rPr lang="en-CA" dirty="0" smtClean="0"/>
              <a:t> &amp; Watershed Maps – GIS-based Views from a sample of SD33’s Family of Schools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7581528" cy="4093915"/>
          </a:xfrm>
        </p:spPr>
        <p:txBody>
          <a:bodyPr/>
          <a:lstStyle/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Add School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 photos</a:t>
            </a:r>
          </a:p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875" y="1772815"/>
            <a:ext cx="5046557" cy="427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Family of School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728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" y="0"/>
            <a:ext cx="9036496" cy="6851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verview Map -- Transformer and Placenam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8.40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84" y="4534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56483" cy="6597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Viewshed from Sardis Second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1.6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45282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1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22"/>
            <a:ext cx="6094097" cy="541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96429"/>
            <a:ext cx="5364088" cy="4761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Sardis Secondary GoogleEarth imag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4.47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5734" y="5425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Viewshed from Vedder Middle School (covers 2 slide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4885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0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" y="0"/>
            <a:ext cx="7168070" cy="477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99" y="2675224"/>
            <a:ext cx="6290901" cy="418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5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5262" cy="6858000"/>
          </a:xfrm>
        </p:spPr>
      </p:pic>
      <p:pic>
        <p:nvPicPr>
          <p:cNvPr id="3" name="Viewshed for Chilliwack Seconda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4.41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097" y="4890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Halq'eméylem Place Names and Sxwōxwiyám </a:t>
            </a:r>
            <a:br>
              <a:rPr lang="en-CA" dirty="0" smtClean="0"/>
            </a:br>
            <a:r>
              <a:rPr lang="en-CA" dirty="0" smtClean="0"/>
              <a:t>Features Visible from SD33 Schools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Sxwōxwiyám (spoken; possible film clips):</a:t>
            </a:r>
          </a:p>
          <a:p>
            <a:r>
              <a:rPr lang="en-CA" dirty="0" smtClean="0"/>
              <a:t>Lhílheqey</a:t>
            </a:r>
          </a:p>
          <a:p>
            <a:r>
              <a:rPr lang="en-CA" dirty="0" err="1" smtClean="0"/>
              <a:t>Kw’ekw’i:qw</a:t>
            </a:r>
            <a:endParaRPr lang="en-CA" dirty="0" smtClean="0"/>
          </a:p>
          <a:p>
            <a:r>
              <a:rPr lang="en-CA" dirty="0" smtClean="0"/>
              <a:t>T'amiyehó:y (Peak and Basin)</a:t>
            </a:r>
          </a:p>
          <a:p>
            <a:r>
              <a:rPr lang="en-CA" dirty="0" smtClean="0"/>
              <a:t>Coqualeetza </a:t>
            </a:r>
          </a:p>
          <a:p>
            <a:r>
              <a:rPr lang="en-CA" dirty="0" err="1" smtClean="0"/>
              <a:t>Seloysi</a:t>
            </a:r>
            <a:endParaRPr lang="en-CA" dirty="0" smtClean="0"/>
          </a:p>
          <a:p>
            <a:r>
              <a:rPr lang="en-CA" dirty="0" err="1" smtClean="0"/>
              <a:t>Kwi’kwets’el</a:t>
            </a:r>
            <a:endParaRPr lang="en-CA" dirty="0" smtClean="0"/>
          </a:p>
          <a:p>
            <a:r>
              <a:rPr lang="en-CA" dirty="0" smtClean="0"/>
              <a:t>Black Bear Story</a:t>
            </a:r>
          </a:p>
          <a:p>
            <a:r>
              <a:rPr lang="en-CA" dirty="0" smtClean="0"/>
              <a:t>Mt. Goat Story / Song</a:t>
            </a:r>
            <a:endParaRPr lang="en-CA" dirty="0"/>
          </a:p>
        </p:txBody>
      </p:sp>
      <p:pic>
        <p:nvPicPr>
          <p:cNvPr id="4" name="Halq Place Names and Sxwoxwiyam features visible from SD 33 School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6.04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3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CA" dirty="0" smtClean="0"/>
              <a:t>Watersheds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8183880" cy="4187952"/>
          </a:xfrm>
        </p:spPr>
        <p:txBody>
          <a:bodyPr/>
          <a:lstStyle/>
          <a:p>
            <a:r>
              <a:rPr lang="en-CA" dirty="0" smtClean="0"/>
              <a:t>Connections / Stewardship</a:t>
            </a:r>
          </a:p>
          <a:p>
            <a:pPr lvl="1"/>
            <a:r>
              <a:rPr lang="en-CA" dirty="0" smtClean="0"/>
              <a:t>Aquifer</a:t>
            </a:r>
          </a:p>
          <a:p>
            <a:pPr lvl="1"/>
            <a:r>
              <a:rPr lang="en-CA" dirty="0" smtClean="0"/>
              <a:t>Drinking water</a:t>
            </a:r>
          </a:p>
          <a:p>
            <a:pPr lvl="1"/>
            <a:r>
              <a:rPr lang="en-CA" dirty="0" smtClean="0"/>
              <a:t>Land Use and History</a:t>
            </a:r>
          </a:p>
        </p:txBody>
      </p:sp>
      <p:pic>
        <p:nvPicPr>
          <p:cNvPr id="4" name="Watershed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8700" y="386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5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504" y="0"/>
            <a:ext cx="8183880" cy="1051560"/>
          </a:xfrm>
        </p:spPr>
        <p:txBody>
          <a:bodyPr/>
          <a:lstStyle/>
          <a:p>
            <a:r>
              <a:rPr lang="en-CA" dirty="0" smtClean="0"/>
              <a:t>Content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4785395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Discussion of ‘Indigenizing’ – What this means regarding curriculum development from a Stó:lō frame of reference</a:t>
            </a:r>
          </a:p>
          <a:p>
            <a:pPr lvl="1"/>
            <a:r>
              <a:rPr lang="en-CA" dirty="0" smtClean="0"/>
              <a:t>A concept of ‘Home’/ education process linked to education content = holistic / interconnected / a total system</a:t>
            </a:r>
          </a:p>
          <a:p>
            <a:r>
              <a:rPr lang="en-CA" dirty="0" smtClean="0"/>
              <a:t>Indigenizing Framework Diagram / Poster (Dave, Sonny, Ernie)</a:t>
            </a:r>
          </a:p>
          <a:p>
            <a:r>
              <a:rPr lang="en-CA" dirty="0" smtClean="0"/>
              <a:t>Salmon and Indigenization (Ernie)</a:t>
            </a:r>
          </a:p>
          <a:p>
            <a:r>
              <a:rPr lang="en-CA" dirty="0" smtClean="0"/>
              <a:t>Cultural </a:t>
            </a:r>
            <a:r>
              <a:rPr lang="en-CA" dirty="0" err="1" smtClean="0"/>
              <a:t>Viewscape</a:t>
            </a:r>
            <a:r>
              <a:rPr lang="en-CA" dirty="0" smtClean="0"/>
              <a:t> &amp; Watershed GIS Maps – Views from a sample of SD33’s Family of Schools (Dave / Ernie)</a:t>
            </a:r>
          </a:p>
          <a:p>
            <a:r>
              <a:rPr lang="en-CA" dirty="0" smtClean="0"/>
              <a:t>Halq'eméylem Place Names and Sxwōxwiyám (Sonny)</a:t>
            </a:r>
          </a:p>
          <a:p>
            <a:r>
              <a:rPr lang="en-CA" dirty="0" smtClean="0"/>
              <a:t>Map of Indigenous Curriculum Resource Sites</a:t>
            </a:r>
            <a:endParaRPr lang="en-CA" dirty="0"/>
          </a:p>
          <a:p>
            <a:pPr lvl="1"/>
            <a:r>
              <a:rPr lang="en-CA" dirty="0" smtClean="0"/>
              <a:t>A current project: Luckakuck Creek Riparian Restoration Project (Ernie, Robby)</a:t>
            </a:r>
          </a:p>
          <a:p>
            <a:pPr lvl="1"/>
            <a:endParaRPr lang="en-CA" dirty="0"/>
          </a:p>
        </p:txBody>
      </p:sp>
      <p:pic>
        <p:nvPicPr>
          <p:cNvPr id="4" name="Conten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.346" end="1943.6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548" y="602128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Indigenous Curriculum Resources &amp; Sites of Learning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8157592" cy="4176464"/>
          </a:xfrm>
        </p:spPr>
        <p:txBody>
          <a:bodyPr>
            <a:normAutofit fontScale="77500" lnSpcReduction="20000"/>
          </a:bodyPr>
          <a:lstStyle/>
          <a:p>
            <a:r>
              <a:rPr lang="en-CA" dirty="0" smtClean="0"/>
              <a:t>Map / List – hatchery  &amp; trails, </a:t>
            </a:r>
            <a:r>
              <a:rPr lang="en-CA" dirty="0" err="1" smtClean="0"/>
              <a:t>ethnobotanical</a:t>
            </a:r>
            <a:r>
              <a:rPr lang="en-CA" dirty="0" smtClean="0"/>
              <a:t> garden, Coqualeetza site, woodlot</a:t>
            </a:r>
          </a:p>
          <a:p>
            <a:r>
              <a:rPr lang="en-CA" dirty="0" err="1" smtClean="0"/>
              <a:t>Coqual</a:t>
            </a:r>
            <a:r>
              <a:rPr lang="en-CA" dirty="0" smtClean="0"/>
              <a:t>. Trail</a:t>
            </a:r>
          </a:p>
          <a:p>
            <a:r>
              <a:rPr lang="en-CA" dirty="0" smtClean="0"/>
              <a:t>Hatchery &amp; trail</a:t>
            </a:r>
          </a:p>
          <a:p>
            <a:r>
              <a:rPr lang="en-CA" dirty="0" smtClean="0"/>
              <a:t>Cheam wetlands/garden</a:t>
            </a:r>
          </a:p>
          <a:p>
            <a:r>
              <a:rPr lang="en-CA" dirty="0" smtClean="0"/>
              <a:t>Restoration area</a:t>
            </a:r>
          </a:p>
          <a:p>
            <a:r>
              <a:rPr lang="en-CA" dirty="0" smtClean="0"/>
              <a:t>Longhouse</a:t>
            </a:r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r>
              <a:rPr lang="en-CA" dirty="0" smtClean="0"/>
              <a:t>A current project: Luckakuck Creek Riparian Restoration Project (Robby)</a:t>
            </a:r>
            <a:br>
              <a:rPr lang="en-CA" dirty="0" smtClean="0"/>
            </a:br>
            <a:endParaRPr lang="en-CA" dirty="0"/>
          </a:p>
        </p:txBody>
      </p:sp>
      <p:pic>
        <p:nvPicPr>
          <p:cNvPr id="4" name="Indigenous Curriculum Resources  &amp; Sites of Learni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3.7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4008" y="2780928"/>
            <a:ext cx="609600" cy="609600"/>
          </a:xfrm>
          <a:prstGeom prst="rect">
            <a:avLst/>
          </a:prstGeom>
        </p:spPr>
      </p:pic>
      <p:pic>
        <p:nvPicPr>
          <p:cNvPr id="5" name="Indigenous Curriculum Resources &amp; Sites of Learni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99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2780928"/>
            <a:ext cx="609600" cy="609600"/>
          </a:xfrm>
          <a:prstGeom prst="rect">
            <a:avLst/>
          </a:prstGeom>
        </p:spPr>
      </p:pic>
      <p:pic>
        <p:nvPicPr>
          <p:cNvPr id="6" name="Luckakuck Creek Riparian Restoration Proj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9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48464" cy="63952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Indigenous Curriculum Resources &amp; </a:t>
            </a:r>
            <a:br>
              <a:rPr lang="en-CA" dirty="0"/>
            </a:br>
            <a:r>
              <a:rPr lang="en-CA" dirty="0"/>
              <a:t>Sites of </a:t>
            </a:r>
            <a:r>
              <a:rPr lang="en-CA" dirty="0" smtClean="0"/>
              <a:t>Learning – Location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73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16242"/>
            <a:ext cx="8496944" cy="367240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School District no. 33</a:t>
            </a:r>
          </a:p>
          <a:p>
            <a:r>
              <a:rPr lang="en-US" dirty="0" smtClean="0"/>
              <a:t>Brenda Point, Principal, Chilliwack Aboriginal Education</a:t>
            </a:r>
          </a:p>
          <a:p>
            <a:r>
              <a:rPr lang="en-US" dirty="0" smtClean="0"/>
              <a:t>Brad Driscoll and Participants in the Project</a:t>
            </a:r>
          </a:p>
          <a:p>
            <a:r>
              <a:rPr lang="en-US" dirty="0" smtClean="0"/>
              <a:t>Sue Formosa, GIS mapping, SRRMC</a:t>
            </a:r>
          </a:p>
          <a:p>
            <a:r>
              <a:rPr lang="en-US" dirty="0" smtClean="0"/>
              <a:t>Mike Pearson, Registered Biologist, Pearson Ecological</a:t>
            </a:r>
          </a:p>
          <a:p>
            <a:r>
              <a:rPr lang="en-US" dirty="0" smtClean="0"/>
              <a:t>Robby Smoker-Peters, Research Assistant, SRRMC</a:t>
            </a:r>
          </a:p>
          <a:p>
            <a:r>
              <a:rPr lang="en-US" dirty="0"/>
              <a:t>Jared Deck, Stó:lō Shxwelí Language Program / SRRMC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Acknowledgmen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968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Intellectual Property Rights and Terms </a:t>
            </a:r>
            <a:r>
              <a:rPr lang="en-US" smtClean="0"/>
              <a:t>of Use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The information included in this presentation was developed for educational purposes, by the Stó:lō Nation.  The intellectual property rights / copyright for some of the information contained with is  held by the Stó:lō Nation or otherwise by the Stó:lō community, Stó:lō families or individuals.  The authority to use this information is held by those owners.  The sharing and use of this presentation and its content is exclusively for educational, non-commercial purposes.  The information contained within is considered to be community verified as a factor of its use.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7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20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Discussion of ‘Indigenizing’ – What this means regarding curriculum development</a:t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39459"/>
            <a:ext cx="8496944" cy="4392488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Founded in a concept of ‘Home’</a:t>
            </a:r>
          </a:p>
          <a:p>
            <a:r>
              <a:rPr lang="en-CA" dirty="0" smtClean="0"/>
              <a:t>Place-based / Landscapes of knowledge</a:t>
            </a:r>
          </a:p>
          <a:p>
            <a:r>
              <a:rPr lang="en-CA" dirty="0" smtClean="0"/>
              <a:t>Experiential / Direct &amp; Regular Connection</a:t>
            </a:r>
          </a:p>
          <a:p>
            <a:r>
              <a:rPr lang="en-CA" dirty="0" smtClean="0"/>
              <a:t>Seasonal / Non-linear &amp; Cyclical</a:t>
            </a:r>
          </a:p>
          <a:p>
            <a:r>
              <a:rPr lang="en-CA" dirty="0" smtClean="0"/>
              <a:t>Storied / Transformative, Collective &amp; Personal</a:t>
            </a:r>
          </a:p>
          <a:p>
            <a:r>
              <a:rPr lang="en-CA" dirty="0" smtClean="0"/>
              <a:t>Interconnected / Holistic</a:t>
            </a:r>
          </a:p>
          <a:p>
            <a:pPr lvl="1"/>
            <a:r>
              <a:rPr lang="en-CA" dirty="0" smtClean="0"/>
              <a:t>General application, not just an ‘aboriginal’ program</a:t>
            </a:r>
          </a:p>
          <a:p>
            <a:pPr lvl="1"/>
            <a:r>
              <a:rPr lang="en-CA" dirty="0" smtClean="0"/>
              <a:t>Meant to connect rather than isolate, separate, categorize peoples</a:t>
            </a:r>
          </a:p>
          <a:p>
            <a:pPr lvl="1"/>
            <a:r>
              <a:rPr lang="en-CA" dirty="0" smtClean="0"/>
              <a:t>A total system of educational process and content</a:t>
            </a:r>
            <a:endParaRPr lang="en-CA" dirty="0"/>
          </a:p>
        </p:txBody>
      </p:sp>
      <p:pic>
        <p:nvPicPr>
          <p:cNvPr id="4" name="Discussion of Indigenizing -- What it mea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820" y="5932900"/>
            <a:ext cx="465584" cy="4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183880" cy="1051560"/>
          </a:xfrm>
        </p:spPr>
        <p:txBody>
          <a:bodyPr>
            <a:normAutofit/>
          </a:bodyPr>
          <a:lstStyle/>
          <a:p>
            <a:r>
              <a:rPr lang="en-CA" dirty="0" smtClean="0"/>
              <a:t>WHY Indigenize your Lesson Plan?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268760"/>
            <a:ext cx="8183880" cy="4608512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Develops a deeper sense of ‘home’ and meaning to those teaching and learning this form of curriculum</a:t>
            </a:r>
          </a:p>
          <a:p>
            <a:pPr marL="347472" lvl="1" indent="0">
              <a:buNone/>
            </a:pPr>
            <a:endParaRPr lang="en-CA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Enhances relevance of subject matter</a:t>
            </a:r>
          </a:p>
          <a:p>
            <a:pPr marL="347472" lvl="1" indent="0">
              <a:buNone/>
            </a:pPr>
            <a:endParaRPr lang="en-CA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Empowers teachers and students alike</a:t>
            </a:r>
          </a:p>
          <a:p>
            <a:pPr marL="347472" lvl="1" indent="0">
              <a:buNone/>
            </a:pPr>
            <a:endParaRPr lang="en-CA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Works to increase health and well-being within a holistic framework (including individual, family, school, community) </a:t>
            </a:r>
          </a:p>
          <a:p>
            <a:pPr marL="347472" lvl="1" indent="0">
              <a:buNone/>
            </a:pPr>
            <a:endParaRPr lang="en-CA" sz="2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Establishes a stewardship bond</a:t>
            </a:r>
            <a:endParaRPr lang="en-CA" sz="2600" dirty="0"/>
          </a:p>
        </p:txBody>
      </p:sp>
      <p:pic>
        <p:nvPicPr>
          <p:cNvPr id="4" name="Why Indigenize your lesson p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Explaining elements of the Indigenizing Framework &amp; Details of the ‘How’?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7787208" cy="4248472"/>
          </a:xfrm>
        </p:spPr>
        <p:txBody>
          <a:bodyPr>
            <a:normAutofit lnSpcReduction="1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The ‘Wheel/Whorl’- its center, content (changeable), dynamics and ‘directionality,’ and interconnectedness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Seasonality / Temporality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Place / Location / Landscape Profile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Education / Learning sites and infrastructure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Curriculum Storyline </a:t>
            </a:r>
          </a:p>
          <a:p>
            <a:pPr lvl="2"/>
            <a:r>
              <a:rPr lang="en-CA" dirty="0" smtClean="0"/>
              <a:t>‘Character’ – salmon</a:t>
            </a:r>
          </a:p>
          <a:p>
            <a:pPr lvl="2"/>
            <a:r>
              <a:rPr lang="en-CA" dirty="0" smtClean="0"/>
              <a:t>Materials</a:t>
            </a:r>
          </a:p>
          <a:p>
            <a:pPr lvl="2"/>
            <a:r>
              <a:rPr lang="en-CA" dirty="0" smtClean="0"/>
              <a:t>Competencies</a:t>
            </a:r>
          </a:p>
          <a:p>
            <a:pPr lvl="2"/>
            <a:r>
              <a:rPr lang="en-CA" dirty="0" smtClean="0"/>
              <a:t>‘PLOs’</a:t>
            </a:r>
          </a:p>
          <a:p>
            <a:pPr lvl="2"/>
            <a:r>
              <a:rPr lang="en-CA" dirty="0" smtClean="0"/>
              <a:t>‘Mapping out’ and layering content</a:t>
            </a:r>
          </a:p>
          <a:p>
            <a:pPr lvl="2"/>
            <a:endParaRPr lang="en-CA" dirty="0" smtClean="0"/>
          </a:p>
          <a:p>
            <a:pPr lvl="2"/>
            <a:endParaRPr lang="en-CA" dirty="0" smtClean="0"/>
          </a:p>
          <a:p>
            <a:pPr lvl="1"/>
            <a:endParaRPr lang="en-CA" dirty="0"/>
          </a:p>
        </p:txBody>
      </p:sp>
      <p:pic>
        <p:nvPicPr>
          <p:cNvPr id="4" name="How to indigenize your lessson plan (2 slides-  diagram  and other how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422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HOW to Indigenize your Lesson Plan:  </a:t>
            </a:r>
            <a:br>
              <a:rPr lang="en-CA" dirty="0" smtClean="0"/>
            </a:br>
            <a:r>
              <a:rPr lang="en-CA" dirty="0" smtClean="0"/>
              <a:t>A Framework for linking up with PLOs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4805015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63688" y="5013176"/>
            <a:ext cx="6912768" cy="1143000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dirty="0" smtClean="0"/>
              <a:t>From ‘brainstormed’ to formalized: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453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6" y="3212976"/>
            <a:ext cx="7708216" cy="2070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9" y="-132"/>
            <a:ext cx="9198619" cy="68582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69160"/>
            <a:ext cx="5832648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38" y="-133"/>
            <a:ext cx="1287718" cy="2349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2" y="2319640"/>
            <a:ext cx="1334230" cy="1541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3" y="3861048"/>
            <a:ext cx="1301287" cy="1584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8" y="5469513"/>
            <a:ext cx="1292176" cy="138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79" y="132"/>
            <a:ext cx="5176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75" y="4885194"/>
            <a:ext cx="1053293" cy="4320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60" y="5445224"/>
            <a:ext cx="1131404" cy="3324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16" y="5808139"/>
            <a:ext cx="1600711" cy="10042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28" y="5057665"/>
            <a:ext cx="1137610" cy="963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645024"/>
            <a:ext cx="1059396" cy="3491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13" y="13394"/>
            <a:ext cx="7038975" cy="22764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99" y="1988840"/>
            <a:ext cx="6567865" cy="143596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5104"/>
            <a:ext cx="6410038" cy="5630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47701" y="6525344"/>
            <a:ext cx="5119663" cy="2024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08" y="3530327"/>
            <a:ext cx="6959072" cy="13388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86" y="5085184"/>
            <a:ext cx="1501410" cy="961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229200"/>
            <a:ext cx="1250618" cy="1136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184669"/>
            <a:ext cx="905660" cy="1124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85184"/>
            <a:ext cx="987909" cy="10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Expanding on Salmon and Indigenous Stó:lō Views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    Ernie to speak to:</a:t>
            </a:r>
          </a:p>
          <a:p>
            <a:pPr lvl="1"/>
            <a:r>
              <a:rPr lang="en-CA" dirty="0" smtClean="0"/>
              <a:t> Views of salmon from a </a:t>
            </a:r>
            <a:r>
              <a:rPr lang="en-CA" dirty="0" err="1" smtClean="0"/>
              <a:t>Stó:lō</a:t>
            </a:r>
            <a:r>
              <a:rPr lang="en-CA" dirty="0" smtClean="0"/>
              <a:t> worldview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 Life cycles within watersheds / creeks / ocean</a:t>
            </a:r>
            <a:endParaRPr lang="en-CA" dirty="0"/>
          </a:p>
          <a:p>
            <a:pPr marL="457200" lvl="1" indent="0">
              <a:buNone/>
            </a:pPr>
            <a:endParaRPr lang="en-CA" sz="2800" dirty="0" smtClean="0"/>
          </a:p>
          <a:p>
            <a:pPr marL="457200" lvl="1" indent="0">
              <a:buNone/>
            </a:pPr>
            <a:endParaRPr lang="en-CA" sz="2800" dirty="0"/>
          </a:p>
        </p:txBody>
      </p:sp>
      <p:pic>
        <p:nvPicPr>
          <p:cNvPr id="4" name="Expanding on Salmon and Indigenous Stólō View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3" end="101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2814836"/>
            <a:ext cx="609600" cy="609600"/>
          </a:xfrm>
          <a:prstGeom prst="rect">
            <a:avLst/>
          </a:prstGeom>
        </p:spPr>
      </p:pic>
      <p:pic>
        <p:nvPicPr>
          <p:cNvPr id="6" name="Expanding on Salmon and Indigenous Stólō Views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8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575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5454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83880" cy="1051560"/>
          </a:xfrm>
        </p:spPr>
        <p:txBody>
          <a:bodyPr/>
          <a:lstStyle/>
          <a:p>
            <a:r>
              <a:rPr lang="en-CA" dirty="0" smtClean="0"/>
              <a:t>Salmon and the Ecosystem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183880" cy="4608512"/>
          </a:xfrm>
        </p:spPr>
        <p:txBody>
          <a:bodyPr/>
          <a:lstStyle/>
          <a:p>
            <a:r>
              <a:rPr lang="en-CA" dirty="0" smtClean="0"/>
              <a:t>The interconnectedness of an ecosystem is dependant upon salmon.</a:t>
            </a:r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Because the interconnectedness of an ecosystem is highly dependant on salmon, when salmon stocks decline, it affects the ecosystem as a whole.</a:t>
            </a:r>
          </a:p>
          <a:p>
            <a:endParaRPr lang="en-CA" dirty="0" smtClean="0"/>
          </a:p>
        </p:txBody>
      </p:sp>
      <p:pic>
        <p:nvPicPr>
          <p:cNvPr id="4" name="Salmon and the ecosystem -- Mike Pearso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12.864" end="3369.0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460995"/>
            <a:ext cx="609600" cy="609600"/>
          </a:xfrm>
          <a:prstGeom prst="rect">
            <a:avLst/>
          </a:prstGeom>
        </p:spPr>
      </p:pic>
      <p:pic>
        <p:nvPicPr>
          <p:cNvPr id="5" name="Salmon decline and the ecosystem -- Mike Pearson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89.0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452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2075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25362</TotalTime>
  <Words>702</Words>
  <Application>Microsoft Office PowerPoint</Application>
  <PresentationFormat>On-screen Show (4:3)</PresentationFormat>
  <Paragraphs>113</Paragraphs>
  <Slides>23</Slides>
  <Notes>1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Aspect</vt:lpstr>
      <vt:lpstr>SD33 Indigenizing the Curriculum Project - A Teachers’ Guide:  Phase I</vt:lpstr>
      <vt:lpstr>Content</vt:lpstr>
      <vt:lpstr>Discussion of ‘Indigenizing’ – What this means regarding curriculum development  </vt:lpstr>
      <vt:lpstr>WHY Indigenize your Lesson Plan?</vt:lpstr>
      <vt:lpstr>Explaining elements of the Indigenizing Framework &amp; Details of the ‘How’? </vt:lpstr>
      <vt:lpstr>HOW to Indigenize your Lesson Plan:   A Framework for linking up with PLOs</vt:lpstr>
      <vt:lpstr>PowerPoint Presentation</vt:lpstr>
      <vt:lpstr>Expanding on Salmon and Indigenous Stó:lō Views </vt:lpstr>
      <vt:lpstr>Salmon and the Ecosystem</vt:lpstr>
      <vt:lpstr>Sxwōxwiyám as an Indigenous way of Knowing</vt:lpstr>
      <vt:lpstr>Stó:lō Cultural Viewscapes &amp; Watershed Maps – GIS-based Views from a sample of SD33’s Family of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Halq'eméylem Place Names and Sxwōxwiyám  Features Visible from SD33 Schools </vt:lpstr>
      <vt:lpstr>Watersheds</vt:lpstr>
      <vt:lpstr>Indigenous Curriculum Resources &amp; Sites of Learning  </vt:lpstr>
      <vt:lpstr>Indigenous Curriculum Resources &amp;  Sites of Learning – Location Map</vt:lpstr>
      <vt:lpstr>Acknowledgements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SD33 Indigenizing the Curriculum Project: Teachers’ GUide</dc:title>
  <dc:creator>schaeped</dc:creator>
  <cp:lastModifiedBy>Dave Schaepe</cp:lastModifiedBy>
  <cp:revision>91</cp:revision>
  <dcterms:created xsi:type="dcterms:W3CDTF">2014-06-10T17:46:24Z</dcterms:created>
  <dcterms:modified xsi:type="dcterms:W3CDTF">2014-11-25T00:30:39Z</dcterms:modified>
</cp:coreProperties>
</file>